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90"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78BE20"/>
    <a:srgbClr val="ED8B00"/>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F25A3-FB7E-4C39-BC00-8A210C4E7942}" v="10" dt="2023-05-26T13:23:28.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3"/>
    <p:restoredTop sz="96654"/>
  </p:normalViewPr>
  <p:slideViewPr>
    <p:cSldViewPr snapToGrid="0" snapToObjects="1">
      <p:cViewPr varScale="1">
        <p:scale>
          <a:sx n="100" d="100"/>
          <a:sy n="100" d="100"/>
        </p:scale>
        <p:origin x="1770" y="96"/>
      </p:cViewPr>
      <p:guideLst>
        <p:guide orient="horz" pos="4490"/>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9D973A-5B20-2A48-B88D-D81A97C61FA6}"/>
              </a:ext>
            </a:extLst>
          </p:cNvPr>
          <p:cNvPicPr>
            <a:picLocks noChangeAspect="1"/>
          </p:cNvPicPr>
          <p:nvPr userDrawn="1"/>
        </p:nvPicPr>
        <p:blipFill rotWithShape="1">
          <a:blip r:embed="rId2"/>
          <a:srcRect t="11864" b="84794"/>
          <a:stretch/>
        </p:blipFill>
        <p:spPr>
          <a:xfrm>
            <a:off x="5787918" y="1364224"/>
            <a:ext cx="4470400" cy="225839"/>
          </a:xfrm>
          <a:prstGeom prst="rect">
            <a:avLst/>
          </a:prstGeom>
        </p:spPr>
      </p:pic>
      <p:pic>
        <p:nvPicPr>
          <p:cNvPr id="9" name="Picture 8">
            <a:extLst>
              <a:ext uri="{FF2B5EF4-FFF2-40B4-BE49-F238E27FC236}">
                <a16:creationId xmlns:a16="http://schemas.microsoft.com/office/drawing/2014/main" id="{D2B95CC6-A7F9-7D44-B594-EC3D23A2FDD6}"/>
              </a:ext>
            </a:extLst>
          </p:cNvPr>
          <p:cNvPicPr>
            <a:picLocks noChangeAspect="1"/>
          </p:cNvPicPr>
          <p:nvPr userDrawn="1"/>
        </p:nvPicPr>
        <p:blipFill>
          <a:blip r:embed="rId3"/>
          <a:stretch>
            <a:fillRect/>
          </a:stretch>
        </p:blipFill>
        <p:spPr>
          <a:xfrm>
            <a:off x="441078" y="6837067"/>
            <a:ext cx="4470400" cy="101600"/>
          </a:xfrm>
          <a:prstGeom prst="rect">
            <a:avLst/>
          </a:prstGeom>
        </p:spPr>
      </p:pic>
      <p:grpSp>
        <p:nvGrpSpPr>
          <p:cNvPr id="10" name="Group 9">
            <a:extLst>
              <a:ext uri="{FF2B5EF4-FFF2-40B4-BE49-F238E27FC236}">
                <a16:creationId xmlns:a16="http://schemas.microsoft.com/office/drawing/2014/main" id="{2AB057EC-756F-109E-E80F-1F3793862112}"/>
              </a:ext>
            </a:extLst>
          </p:cNvPr>
          <p:cNvGrpSpPr/>
          <p:nvPr userDrawn="1"/>
        </p:nvGrpSpPr>
        <p:grpSpPr>
          <a:xfrm>
            <a:off x="936263" y="7012622"/>
            <a:ext cx="4093716" cy="324000"/>
            <a:chOff x="936263" y="7012622"/>
            <a:chExt cx="4093716" cy="324000"/>
          </a:xfrm>
        </p:grpSpPr>
        <p:sp>
          <p:nvSpPr>
            <p:cNvPr id="5" name="TextBox 4">
              <a:extLst>
                <a:ext uri="{FF2B5EF4-FFF2-40B4-BE49-F238E27FC236}">
                  <a16:creationId xmlns:a16="http://schemas.microsoft.com/office/drawing/2014/main" id="{FC08632C-DC3F-D6A7-D1D2-46B1B08C370C}"/>
                </a:ext>
              </a:extLst>
            </p:cNvPr>
            <p:cNvSpPr txBox="1"/>
            <p:nvPr/>
          </p:nvSpPr>
          <p:spPr>
            <a:xfrm>
              <a:off x="936263" y="7016125"/>
              <a:ext cx="3824438" cy="292388"/>
            </a:xfrm>
            <a:prstGeom prst="rect">
              <a:avLst/>
            </a:prstGeom>
            <a:noFill/>
          </p:spPr>
          <p:txBody>
            <a:bodyPr wrap="square" rtlCol="0">
              <a:spAutoFit/>
            </a:bodyPr>
            <a:lstStyle/>
            <a:p>
              <a:pPr algn="r" defTabSz="497754"/>
              <a:r>
                <a:rPr lang="en-GB" sz="1300" b="1" dirty="0">
                  <a:solidFill>
                    <a:srgbClr val="78BE20"/>
                  </a:solidFill>
                  <a:cs typeface="Arial" panose="020B0604020202020204" pitchFamily="34" charset="0"/>
                </a:rPr>
                <a:t>cypf.berkshirehealthcare.nhs.uk</a:t>
              </a:r>
            </a:p>
          </p:txBody>
        </p:sp>
        <p:pic>
          <p:nvPicPr>
            <p:cNvPr id="4" name="Picture 3">
              <a:extLst>
                <a:ext uri="{FF2B5EF4-FFF2-40B4-BE49-F238E27FC236}">
                  <a16:creationId xmlns:a16="http://schemas.microsoft.com/office/drawing/2014/main" id="{9CB585AF-6737-68C8-69EA-36369F684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0654">
              <a:off x="4699079" y="7012622"/>
              <a:ext cx="330900" cy="324000"/>
            </a:xfrm>
            <a:prstGeom prst="rect">
              <a:avLst/>
            </a:prstGeom>
          </p:spPr>
        </p:pic>
      </p:grpSp>
      <p:pic>
        <p:nvPicPr>
          <p:cNvPr id="11" name="Picture 10" descr="Berkshire Healthcare&#10;Children, Young People and Families services">
            <a:extLst>
              <a:ext uri="{FF2B5EF4-FFF2-40B4-BE49-F238E27FC236}">
                <a16:creationId xmlns:a16="http://schemas.microsoft.com/office/drawing/2014/main" id="{797E936F-5922-64B2-65B4-80E9E6E78F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9292" y="153149"/>
            <a:ext cx="2412000" cy="1385411"/>
          </a:xfrm>
          <a:prstGeom prst="rect">
            <a:avLst/>
          </a:prstGeom>
        </p:spPr>
      </p:pic>
    </p:spTree>
    <p:extLst>
      <p:ext uri="{BB962C8B-B14F-4D97-AF65-F5344CB8AC3E}">
        <p14:creationId xmlns:p14="http://schemas.microsoft.com/office/powerpoint/2010/main" val="2639564204"/>
      </p:ext>
    </p:extLst>
  </p:cSld>
  <p:clrMapOvr>
    <a:masterClrMapping/>
  </p:clrMapOvr>
  <p:extLst>
    <p:ext uri="{DCECCB84-F9BA-43D5-87BE-67443E8EF086}">
      <p15:sldGuideLst xmlns:p15="http://schemas.microsoft.com/office/powerpoint/2012/main">
        <p15:guide id="1" orient="horz" pos="4490"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rotWithShape="1">
          <a:blip r:embed="rId2"/>
          <a:srcRect r="9279"/>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rotWithShape="1">
          <a:blip r:embed="rId3"/>
          <a:srcRect l="9556" t="1" b="-3704"/>
          <a:stretch/>
        </p:blipFill>
        <p:spPr>
          <a:xfrm>
            <a:off x="420989" y="6942088"/>
            <a:ext cx="4445001" cy="355600"/>
          </a:xfrm>
          <a:prstGeom prst="rect">
            <a:avLst/>
          </a:prstGeom>
        </p:spPr>
      </p:pic>
    </p:spTree>
    <p:extLst>
      <p:ext uri="{BB962C8B-B14F-4D97-AF65-F5344CB8AC3E}">
        <p14:creationId xmlns:p14="http://schemas.microsoft.com/office/powerpoint/2010/main" val="247957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a:blip r:embed="rId2"/>
          <a:stretch>
            <a:fillRect/>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a:blip r:embed="rId3"/>
          <a:stretch>
            <a:fillRect/>
          </a:stretch>
        </p:blipFill>
        <p:spPr>
          <a:xfrm>
            <a:off x="433690" y="6942088"/>
            <a:ext cx="4432300" cy="342900"/>
          </a:xfrm>
          <a:prstGeom prst="rect">
            <a:avLst/>
          </a:prstGeom>
        </p:spPr>
      </p:pic>
    </p:spTree>
    <p:extLst>
      <p:ext uri="{BB962C8B-B14F-4D97-AF65-F5344CB8AC3E}">
        <p14:creationId xmlns:p14="http://schemas.microsoft.com/office/powerpoint/2010/main" val="19234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29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24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hyperlink" Target="https://youtu.be/xTLUYda-0O8" TargetMode="External"/><Relationship Id="rId7"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175522-7A25-1846-83AA-E8737AF9F957}"/>
              </a:ext>
            </a:extLst>
          </p:cNvPr>
          <p:cNvSpPr txBox="1"/>
          <p:nvPr/>
        </p:nvSpPr>
        <p:spPr>
          <a:xfrm>
            <a:off x="5778693" y="1589754"/>
            <a:ext cx="4519553" cy="1200329"/>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rPr>
              <a:t>More to Explore: </a:t>
            </a:r>
            <a:br>
              <a:rPr lang="en-GB" sz="2400" b="1" dirty="0">
                <a:solidFill>
                  <a:srgbClr val="005EB8"/>
                </a:solidFill>
                <a:latin typeface="Arial" panose="020B0604020202020204" pitchFamily="34" charset="0"/>
                <a:cs typeface="Arial" panose="020B0604020202020204" pitchFamily="34" charset="0"/>
              </a:rPr>
            </a:br>
            <a:r>
              <a:rPr lang="en-GB" sz="2400" b="1" dirty="0">
                <a:solidFill>
                  <a:srgbClr val="005EB8"/>
                </a:solidFill>
                <a:latin typeface="Arial" panose="020B0604020202020204" pitchFamily="34" charset="0"/>
                <a:cs typeface="Arial" panose="020B0604020202020204" pitchFamily="34" charset="0"/>
              </a:rPr>
              <a:t>Next steps for young people after an autism diagnosis</a:t>
            </a:r>
            <a:endParaRPr lang="en-US" sz="2400" dirty="0">
              <a:solidFill>
                <a:srgbClr val="005EB8"/>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277B15-D63C-1348-8016-537A8FE43356}"/>
              </a:ext>
            </a:extLst>
          </p:cNvPr>
          <p:cNvSpPr txBox="1"/>
          <p:nvPr/>
        </p:nvSpPr>
        <p:spPr>
          <a:xfrm>
            <a:off x="5787906" y="2731217"/>
            <a:ext cx="4519553" cy="4601260"/>
          </a:xfrm>
          <a:prstGeom prst="rect">
            <a:avLst/>
          </a:prstGeom>
          <a:noFill/>
        </p:spPr>
        <p:txBody>
          <a:bodyPr wrap="square" rtlCol="0">
            <a:spAutoFit/>
          </a:bodyPr>
          <a:lstStyle/>
          <a:p>
            <a:r>
              <a:rPr lang="en-GB" sz="1100" dirty="0">
                <a:cs typeface="Arial" panose="020B0604020202020204" pitchFamily="34" charset="0"/>
              </a:rPr>
              <a:t>Being autistic means that you might experience the world differently to people who are not autistic. Being autistic means that you are ‘neurodivergent’ and think differently to people who are ‘neurotypical’. Neurotypical refers to the most common way of thinking and experiencing the world. There are lots of different types of neurodivergence, such as autism, ADHD, dyspraxia, and dyslexia.</a:t>
            </a:r>
          </a:p>
          <a:p>
            <a:endParaRPr lang="en-GB" sz="1100" dirty="0">
              <a:cs typeface="Arial" panose="020B0604020202020204" pitchFamily="34" charset="0"/>
            </a:endParaRPr>
          </a:p>
          <a:p>
            <a:r>
              <a:rPr lang="en-GB" sz="1100" dirty="0">
                <a:cs typeface="Arial" panose="020B0604020202020204" pitchFamily="34" charset="0"/>
              </a:rPr>
              <a:t>If you are autistic, you are born autistic. It does not mean there is something wrong with you. Autism is not a ‘disorder’ or a condition that needs to be treated – if you are autistic, you will always be autistic. Lots of autistic people see autism as a fundamental part of their personality, and something that makes them the way they are.</a:t>
            </a:r>
          </a:p>
          <a:p>
            <a:endParaRPr lang="en-GB" sz="1100" dirty="0">
              <a:cs typeface="Arial" panose="020B0604020202020204" pitchFamily="34" charset="0"/>
            </a:endParaRPr>
          </a:p>
          <a:p>
            <a:r>
              <a:rPr lang="en-GB" sz="1800" b="0" i="0" u="none" strike="noStrike" baseline="0" dirty="0">
                <a:solidFill>
                  <a:srgbClr val="000000"/>
                </a:solidFill>
              </a:rPr>
              <a:t> </a:t>
            </a:r>
            <a:r>
              <a:rPr lang="en-GB" sz="1800" b="1" i="0" u="none" strike="noStrike" baseline="0" dirty="0">
                <a:solidFill>
                  <a:srgbClr val="006FC0"/>
                </a:solidFill>
              </a:rPr>
              <a:t>What does it mean to be autistic? </a:t>
            </a:r>
          </a:p>
          <a:p>
            <a:endParaRPr lang="en-GB" sz="1100" dirty="0">
              <a:cs typeface="Arial" panose="020B0604020202020204" pitchFamily="34" charset="0"/>
            </a:endParaRPr>
          </a:p>
          <a:p>
            <a:r>
              <a:rPr lang="en-GB" sz="1100" dirty="0">
                <a:cs typeface="Arial" panose="020B0604020202020204" pitchFamily="34" charset="0"/>
              </a:rPr>
              <a:t>Each autistic person is different, so some of these things might sound like you, but some of them might not.</a:t>
            </a:r>
          </a:p>
          <a:p>
            <a:endParaRPr lang="en-GB" sz="1100" dirty="0">
              <a:cs typeface="Arial" panose="020B0604020202020204" pitchFamily="34" charset="0"/>
            </a:endParaRPr>
          </a:p>
          <a:p>
            <a:pPr marL="171450" indent="-171450">
              <a:buClr>
                <a:srgbClr val="78BE20"/>
              </a:buClr>
              <a:buSzPct val="152000"/>
              <a:buFont typeface="Arial" panose="020B0604020202020204" pitchFamily="34" charset="0"/>
              <a:buChar char="•"/>
            </a:pPr>
            <a:r>
              <a:rPr lang="en-GB" sz="1100" b="1" dirty="0">
                <a:solidFill>
                  <a:srgbClr val="005EB8"/>
                </a:solidFill>
                <a:cs typeface="Arial" panose="020B0604020202020204" pitchFamily="34" charset="0"/>
              </a:rPr>
              <a:t>Communication</a:t>
            </a:r>
            <a:r>
              <a:rPr lang="en-GB" sz="1100" dirty="0">
                <a:cs typeface="Arial" panose="020B0604020202020204" pitchFamily="34" charset="0"/>
              </a:rPr>
              <a:t>: It might feel difficult to communicate with other people or have conversations. Remember this is not because you are ‘bad’ at communicating, it is because autistic people might communicate in different ways to neurotypical people. For example, sharing lots of information at once, talking about things you are interested in, finding it harder to tell others what you are thinking and feeling, preferring conversations to have a point or purpose.</a:t>
            </a:r>
            <a:endParaRPr lang="en-US" sz="1100" dirty="0">
              <a:cs typeface="Arial" panose="020B0604020202020204" pitchFamily="34" charset="0"/>
            </a:endParaRPr>
          </a:p>
        </p:txBody>
      </p:sp>
      <p:pic>
        <p:nvPicPr>
          <p:cNvPr id="10" name="Picture 9">
            <a:extLst>
              <a:ext uri="{FF2B5EF4-FFF2-40B4-BE49-F238E27FC236}">
                <a16:creationId xmlns:a16="http://schemas.microsoft.com/office/drawing/2014/main" id="{699C3108-D7B3-F44B-AFB7-61C1A3AF2492}"/>
              </a:ext>
            </a:extLst>
          </p:cNvPr>
          <p:cNvPicPr>
            <a:picLocks noChangeAspect="1"/>
          </p:cNvPicPr>
          <p:nvPr/>
        </p:nvPicPr>
        <p:blipFill>
          <a:blip r:embed="rId2"/>
          <a:stretch>
            <a:fillRect/>
          </a:stretch>
        </p:blipFill>
        <p:spPr>
          <a:xfrm>
            <a:off x="246813" y="4237462"/>
            <a:ext cx="4830453" cy="2556877"/>
          </a:xfrm>
          <a:prstGeom prst="rect">
            <a:avLst/>
          </a:prstGeom>
        </p:spPr>
      </p:pic>
      <p:sp>
        <p:nvSpPr>
          <p:cNvPr id="17" name="TextBox 16">
            <a:extLst>
              <a:ext uri="{FF2B5EF4-FFF2-40B4-BE49-F238E27FC236}">
                <a16:creationId xmlns:a16="http://schemas.microsoft.com/office/drawing/2014/main" id="{797AF80A-1284-7A4C-A528-CEB376CD48E7}"/>
              </a:ext>
            </a:extLst>
          </p:cNvPr>
          <p:cNvSpPr txBox="1"/>
          <p:nvPr/>
        </p:nvSpPr>
        <p:spPr>
          <a:xfrm>
            <a:off x="195322" y="208381"/>
            <a:ext cx="4519553" cy="369332"/>
          </a:xfrm>
          <a:prstGeom prst="rect">
            <a:avLst/>
          </a:prstGeom>
          <a:noFill/>
        </p:spPr>
        <p:txBody>
          <a:bodyPr wrap="square" rtlCol="0">
            <a:spAutoFit/>
          </a:bodyPr>
          <a:lstStyle/>
          <a:p>
            <a:pPr marL="0" marR="0" lvl="0" indent="0" algn="l" defTabSz="497754" rtl="0" eaLnBrk="1" fontAlgn="auto" latinLnBrk="0" hangingPunct="1">
              <a:lnSpc>
                <a:spcPct val="100000"/>
              </a:lnSpc>
              <a:spcBef>
                <a:spcPts val="1200"/>
              </a:spcBef>
              <a:spcAft>
                <a:spcPts val="800"/>
              </a:spcAft>
              <a:buClrTx/>
              <a:buSzTx/>
              <a:buFontTx/>
              <a:buNone/>
              <a:tabLst>
                <a:tab pos="540385" algn="l"/>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mn-cs"/>
              </a:rPr>
              <a:t>Top tips</a:t>
            </a:r>
          </a:p>
        </p:txBody>
      </p:sp>
      <p:sp>
        <p:nvSpPr>
          <p:cNvPr id="13" name="TextBox 12">
            <a:extLst>
              <a:ext uri="{FF2B5EF4-FFF2-40B4-BE49-F238E27FC236}">
                <a16:creationId xmlns:a16="http://schemas.microsoft.com/office/drawing/2014/main" id="{F9028343-796C-8194-BC65-2B5902A9FEBB}"/>
              </a:ext>
            </a:extLst>
          </p:cNvPr>
          <p:cNvSpPr txBox="1"/>
          <p:nvPr/>
        </p:nvSpPr>
        <p:spPr>
          <a:xfrm>
            <a:off x="195322" y="674935"/>
            <a:ext cx="5019500" cy="3754874"/>
          </a:xfrm>
          <a:prstGeom prst="rect">
            <a:avLst/>
          </a:prstGeom>
          <a:noFill/>
        </p:spPr>
        <p:txBody>
          <a:bodyPr wrap="square" rtlCol="0">
            <a:spAutoFit/>
          </a:bodyPr>
          <a:lstStyle/>
          <a:p>
            <a:pPr marL="228600" indent="-228600">
              <a:buClr>
                <a:srgbClr val="78BE20"/>
              </a:buClr>
              <a:buSzPct val="150000"/>
              <a:buFont typeface="+mj-lt"/>
              <a:buAutoNum type="arabicPeriod"/>
            </a:pPr>
            <a:r>
              <a:rPr lang="en-GB" sz="1100" dirty="0">
                <a:cs typeface="Arial" panose="020B0604020202020204" pitchFamily="34" charset="0"/>
              </a:rPr>
              <a:t>Find out more about autism and what this means to you. You might like to start by watching the videos suggested in this leaflet.</a:t>
            </a:r>
          </a:p>
          <a:p>
            <a:pPr marL="228600" indent="-228600">
              <a:buClr>
                <a:srgbClr val="78BE20"/>
              </a:buClr>
              <a:buSzPct val="150000"/>
              <a:buFont typeface="+mj-lt"/>
              <a:buAutoNum type="arabicPeriod"/>
            </a:pPr>
            <a:endParaRPr lang="en-GB" sz="1100" dirty="0">
              <a:cs typeface="Arial" panose="020B0604020202020204" pitchFamily="34" charset="0"/>
            </a:endParaRPr>
          </a:p>
          <a:p>
            <a:pPr marL="228600" indent="-228600">
              <a:buClr>
                <a:srgbClr val="78BE20"/>
              </a:buClr>
              <a:buSzPct val="150000"/>
              <a:buFont typeface="+mj-lt"/>
              <a:buAutoNum type="arabicPeriod"/>
            </a:pPr>
            <a:r>
              <a:rPr lang="en-GB" sz="1100" dirty="0">
                <a:cs typeface="Arial" panose="020B0604020202020204" pitchFamily="34" charset="0"/>
              </a:rPr>
              <a:t>Decide if there is anyone you want to tell about your autism diagnosis. This is your personal information so it is up to you who knows. An adult who you trust might be able to help you with thinking about this.</a:t>
            </a:r>
          </a:p>
          <a:p>
            <a:pPr marL="228600" indent="-228600">
              <a:buClr>
                <a:srgbClr val="78BE20"/>
              </a:buClr>
              <a:buSzPct val="150000"/>
              <a:buFont typeface="+mj-lt"/>
              <a:buAutoNum type="arabicPeriod"/>
            </a:pPr>
            <a:endParaRPr lang="en-GB" sz="1100" dirty="0">
              <a:cs typeface="Arial" panose="020B0604020202020204" pitchFamily="34" charset="0"/>
            </a:endParaRPr>
          </a:p>
          <a:p>
            <a:pPr marL="228600" indent="-228600">
              <a:buClr>
                <a:srgbClr val="78BE20"/>
              </a:buClr>
              <a:buSzPct val="150000"/>
              <a:buFont typeface="+mj-lt"/>
              <a:buAutoNum type="arabicPeriod"/>
            </a:pPr>
            <a:r>
              <a:rPr lang="en-GB" sz="1100" dirty="0">
                <a:cs typeface="Arial" panose="020B0604020202020204" pitchFamily="34" charset="0"/>
              </a:rPr>
              <a:t>Celebrate your autistic strengths! There are lots of positive things associated with being autistic.</a:t>
            </a:r>
          </a:p>
          <a:p>
            <a:pPr marL="228600" indent="-228600">
              <a:buClr>
                <a:srgbClr val="78BE20"/>
              </a:buClr>
              <a:buSzPct val="150000"/>
              <a:buFont typeface="+mj-lt"/>
              <a:buAutoNum type="arabicPeriod"/>
            </a:pPr>
            <a:endParaRPr lang="en-GB" sz="1100" dirty="0">
              <a:cs typeface="Arial" panose="020B0604020202020204" pitchFamily="34" charset="0"/>
            </a:endParaRPr>
          </a:p>
          <a:p>
            <a:pPr marL="228600" indent="-228600">
              <a:buClr>
                <a:srgbClr val="78BE20"/>
              </a:buClr>
              <a:buSzPct val="150000"/>
              <a:buFont typeface="+mj-lt"/>
              <a:buAutoNum type="arabicPeriod"/>
            </a:pPr>
            <a:r>
              <a:rPr lang="en-GB" sz="1100" dirty="0">
                <a:cs typeface="Arial" panose="020B0604020202020204" pitchFamily="34" charset="0"/>
              </a:rPr>
              <a:t>Talk to your family and friends about what you find helpful and unhelpful. This might be time away from others, sensory breaks, doing things you enjoy, time to connect with others, or knowing what will be happening in advance. You are the expert in yourself.</a:t>
            </a:r>
          </a:p>
          <a:p>
            <a:pPr marL="228600" indent="-228600">
              <a:buClr>
                <a:srgbClr val="78BE20"/>
              </a:buClr>
              <a:buSzPct val="150000"/>
              <a:buFont typeface="+mj-lt"/>
              <a:buAutoNum type="arabicPeriod"/>
            </a:pPr>
            <a:endParaRPr lang="en-GB" sz="1100" dirty="0">
              <a:cs typeface="Arial" panose="020B0604020202020204" pitchFamily="34" charset="0"/>
            </a:endParaRPr>
          </a:p>
          <a:p>
            <a:pPr marL="228600" indent="-228600">
              <a:buClr>
                <a:srgbClr val="78BE20"/>
              </a:buClr>
              <a:buSzPct val="150000"/>
              <a:buFont typeface="+mj-lt"/>
              <a:buAutoNum type="arabicPeriod"/>
            </a:pPr>
            <a:r>
              <a:rPr lang="en-GB" sz="1100" dirty="0">
                <a:cs typeface="Arial" panose="020B0604020202020204" pitchFamily="34" charset="0"/>
              </a:rPr>
              <a:t>Talk to your school/employer about what you find helpful and unhelpful, and let them know if there are situations which are more challenging for you.</a:t>
            </a:r>
          </a:p>
          <a:p>
            <a:pPr marL="228600" indent="-228600">
              <a:buClr>
                <a:srgbClr val="78BE20"/>
              </a:buClr>
              <a:buSzPct val="150000"/>
              <a:buFont typeface="+mj-lt"/>
              <a:buAutoNum type="arabicPeriod"/>
            </a:pPr>
            <a:endParaRPr lang="en-GB" sz="1100" dirty="0">
              <a:cs typeface="Arial" panose="020B0604020202020204" pitchFamily="34" charset="0"/>
            </a:endParaRPr>
          </a:p>
          <a:p>
            <a:r>
              <a:rPr lang="en-GB" sz="1800" b="0" i="0" u="none" strike="noStrike" baseline="0" dirty="0">
                <a:solidFill>
                  <a:srgbClr val="000000"/>
                </a:solidFill>
              </a:rPr>
              <a:t> </a:t>
            </a:r>
            <a:r>
              <a:rPr lang="en-GB" sz="1800" b="1" i="0" u="none" strike="noStrike" baseline="0" dirty="0">
                <a:solidFill>
                  <a:srgbClr val="006FC0"/>
                </a:solidFill>
              </a:rPr>
              <a:t>Wh</a:t>
            </a:r>
            <a:r>
              <a:rPr lang="en-GB" b="1" dirty="0">
                <a:solidFill>
                  <a:srgbClr val="006FC0"/>
                </a:solidFill>
              </a:rPr>
              <a:t>o else is </a:t>
            </a:r>
            <a:r>
              <a:rPr lang="en-GB" sz="1800" b="1" i="0" u="none" strike="noStrike" baseline="0" dirty="0">
                <a:solidFill>
                  <a:srgbClr val="006FC0"/>
                </a:solidFill>
              </a:rPr>
              <a:t>autistic? </a:t>
            </a:r>
          </a:p>
          <a:p>
            <a:endParaRPr lang="en-GB" sz="1100" dirty="0">
              <a:cs typeface="Arial" panose="020B0604020202020204" pitchFamily="34" charset="0"/>
            </a:endParaRPr>
          </a:p>
        </p:txBody>
      </p:sp>
      <p:sp>
        <p:nvSpPr>
          <p:cNvPr id="15" name="TextBox 14">
            <a:extLst>
              <a:ext uri="{FF2B5EF4-FFF2-40B4-BE49-F238E27FC236}">
                <a16:creationId xmlns:a16="http://schemas.microsoft.com/office/drawing/2014/main" id="{61946D96-94DC-422D-85D3-F5EA326A6F11}"/>
              </a:ext>
            </a:extLst>
          </p:cNvPr>
          <p:cNvSpPr txBox="1"/>
          <p:nvPr/>
        </p:nvSpPr>
        <p:spPr>
          <a:xfrm>
            <a:off x="204534" y="4319727"/>
            <a:ext cx="4839665" cy="769441"/>
          </a:xfrm>
          <a:prstGeom prst="rect">
            <a:avLst/>
          </a:prstGeom>
          <a:noFill/>
        </p:spPr>
        <p:txBody>
          <a:bodyPr wrap="square">
            <a:spAutoFit/>
          </a:bodyPr>
          <a:lstStyle/>
          <a:p>
            <a:r>
              <a:rPr lang="en-GB" sz="1100" b="0" i="0" u="none" strike="noStrike" baseline="0" dirty="0">
                <a:solidFill>
                  <a:srgbClr val="000000"/>
                </a:solidFill>
                <a:latin typeface="Arial" panose="020B0604020202020204" pitchFamily="34" charset="0"/>
                <a:cs typeface="Arial" panose="020B0604020202020204" pitchFamily="34" charset="0"/>
              </a:rPr>
              <a:t>Autism is not something you can see just by looking at someone. It is very likely that there are other autistic young people at your school or college. Below are some autistic people you may find it interesting to know more about. </a:t>
            </a:r>
            <a:endParaRPr lang="en-GB" sz="11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194E7ED-39E6-8953-F4B7-6D5D2590AF5E}"/>
              </a:ext>
            </a:extLst>
          </p:cNvPr>
          <p:cNvPicPr>
            <a:picLocks noChangeAspect="1"/>
          </p:cNvPicPr>
          <p:nvPr/>
        </p:nvPicPr>
        <p:blipFill>
          <a:blip r:embed="rId3"/>
          <a:stretch>
            <a:fillRect/>
          </a:stretch>
        </p:blipFill>
        <p:spPr>
          <a:xfrm>
            <a:off x="361956" y="5119510"/>
            <a:ext cx="708071" cy="935813"/>
          </a:xfrm>
          <a:prstGeom prst="rect">
            <a:avLst/>
          </a:prstGeom>
        </p:spPr>
      </p:pic>
      <p:pic>
        <p:nvPicPr>
          <p:cNvPr id="20" name="Picture 19">
            <a:extLst>
              <a:ext uri="{FF2B5EF4-FFF2-40B4-BE49-F238E27FC236}">
                <a16:creationId xmlns:a16="http://schemas.microsoft.com/office/drawing/2014/main" id="{C49D2E6E-8CFF-3AB1-38B3-D5910FDFF513}"/>
              </a:ext>
            </a:extLst>
          </p:cNvPr>
          <p:cNvPicPr>
            <a:picLocks noChangeAspect="1"/>
          </p:cNvPicPr>
          <p:nvPr/>
        </p:nvPicPr>
        <p:blipFill>
          <a:blip r:embed="rId4"/>
          <a:stretch>
            <a:fillRect/>
          </a:stretch>
        </p:blipFill>
        <p:spPr>
          <a:xfrm>
            <a:off x="1279039" y="5105895"/>
            <a:ext cx="706302" cy="935814"/>
          </a:xfrm>
          <a:prstGeom prst="rect">
            <a:avLst/>
          </a:prstGeom>
        </p:spPr>
      </p:pic>
      <p:pic>
        <p:nvPicPr>
          <p:cNvPr id="22" name="Picture 21">
            <a:extLst>
              <a:ext uri="{FF2B5EF4-FFF2-40B4-BE49-F238E27FC236}">
                <a16:creationId xmlns:a16="http://schemas.microsoft.com/office/drawing/2014/main" id="{5AC4745A-1323-CB11-6B7C-A315D1AEAA4B}"/>
              </a:ext>
            </a:extLst>
          </p:cNvPr>
          <p:cNvPicPr>
            <a:picLocks noChangeAspect="1"/>
          </p:cNvPicPr>
          <p:nvPr/>
        </p:nvPicPr>
        <p:blipFill>
          <a:blip r:embed="rId5"/>
          <a:stretch>
            <a:fillRect/>
          </a:stretch>
        </p:blipFill>
        <p:spPr>
          <a:xfrm>
            <a:off x="2277497" y="5152941"/>
            <a:ext cx="769086" cy="935815"/>
          </a:xfrm>
          <a:prstGeom prst="rect">
            <a:avLst/>
          </a:prstGeom>
        </p:spPr>
      </p:pic>
      <p:pic>
        <p:nvPicPr>
          <p:cNvPr id="24" name="Picture 23">
            <a:extLst>
              <a:ext uri="{FF2B5EF4-FFF2-40B4-BE49-F238E27FC236}">
                <a16:creationId xmlns:a16="http://schemas.microsoft.com/office/drawing/2014/main" id="{A6916D9E-46EB-4C4A-6A87-10A05F5FFA69}"/>
              </a:ext>
            </a:extLst>
          </p:cNvPr>
          <p:cNvPicPr>
            <a:picLocks noChangeAspect="1"/>
          </p:cNvPicPr>
          <p:nvPr/>
        </p:nvPicPr>
        <p:blipFill>
          <a:blip r:embed="rId6"/>
          <a:stretch>
            <a:fillRect/>
          </a:stretch>
        </p:blipFill>
        <p:spPr>
          <a:xfrm>
            <a:off x="3267898" y="5089168"/>
            <a:ext cx="816171" cy="935814"/>
          </a:xfrm>
          <a:prstGeom prst="rect">
            <a:avLst/>
          </a:prstGeom>
        </p:spPr>
      </p:pic>
      <p:pic>
        <p:nvPicPr>
          <p:cNvPr id="26" name="Picture 25">
            <a:extLst>
              <a:ext uri="{FF2B5EF4-FFF2-40B4-BE49-F238E27FC236}">
                <a16:creationId xmlns:a16="http://schemas.microsoft.com/office/drawing/2014/main" id="{8BC87F3C-112E-3537-F5C7-946D397EA249}"/>
              </a:ext>
            </a:extLst>
          </p:cNvPr>
          <p:cNvPicPr>
            <a:picLocks noChangeAspect="1"/>
          </p:cNvPicPr>
          <p:nvPr/>
        </p:nvPicPr>
        <p:blipFill>
          <a:blip r:embed="rId7"/>
          <a:stretch>
            <a:fillRect/>
          </a:stretch>
        </p:blipFill>
        <p:spPr>
          <a:xfrm>
            <a:off x="4263904" y="5105895"/>
            <a:ext cx="670023" cy="982861"/>
          </a:xfrm>
          <a:prstGeom prst="rect">
            <a:avLst/>
          </a:prstGeom>
        </p:spPr>
      </p:pic>
      <p:sp>
        <p:nvSpPr>
          <p:cNvPr id="28" name="TextBox 27">
            <a:extLst>
              <a:ext uri="{FF2B5EF4-FFF2-40B4-BE49-F238E27FC236}">
                <a16:creationId xmlns:a16="http://schemas.microsoft.com/office/drawing/2014/main" id="{FEDDE10F-4F7C-E25E-4E11-406BA80B7102}"/>
              </a:ext>
            </a:extLst>
          </p:cNvPr>
          <p:cNvSpPr txBox="1"/>
          <p:nvPr/>
        </p:nvSpPr>
        <p:spPr>
          <a:xfrm>
            <a:off x="4133398" y="6165285"/>
            <a:ext cx="1005563" cy="461665"/>
          </a:xfrm>
          <a:prstGeom prst="rect">
            <a:avLst/>
          </a:prstGeom>
          <a:noFill/>
        </p:spPr>
        <p:txBody>
          <a:bodyPr wrap="square">
            <a:spAutoFit/>
          </a:bodyPr>
          <a:lstStyle/>
          <a:p>
            <a:r>
              <a:rPr lang="en-GB" sz="800" b="1" i="0" u="none" strike="noStrike" baseline="0" dirty="0">
                <a:solidFill>
                  <a:srgbClr val="005EB8"/>
                </a:solidFill>
                <a:latin typeface="Arial" panose="020B0604020202020204" pitchFamily="34" charset="0"/>
                <a:cs typeface="Arial" panose="020B0604020202020204" pitchFamily="34" charset="0"/>
              </a:rPr>
              <a:t>James McClean</a:t>
            </a:r>
            <a:r>
              <a:rPr lang="en-GB" sz="800" b="1" i="0" u="none" strike="noStrike" baseline="0" dirty="0">
                <a:solidFill>
                  <a:srgbClr val="000000"/>
                </a:solidFill>
                <a:latin typeface="Arial" panose="020B0604020202020204" pitchFamily="34" charset="0"/>
                <a:cs typeface="Arial" panose="020B0604020202020204" pitchFamily="34" charset="0"/>
              </a:rPr>
              <a:t>: </a:t>
            </a:r>
            <a:br>
              <a:rPr lang="en-GB" sz="800" b="1"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Professional football player </a:t>
            </a:r>
            <a:endParaRPr lang="en-GB" sz="8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7A55552-4823-54C4-DFDB-1C800A8CFBCC}"/>
              </a:ext>
            </a:extLst>
          </p:cNvPr>
          <p:cNvSpPr txBox="1"/>
          <p:nvPr/>
        </p:nvSpPr>
        <p:spPr>
          <a:xfrm>
            <a:off x="315746" y="6072386"/>
            <a:ext cx="886818" cy="584775"/>
          </a:xfrm>
          <a:prstGeom prst="rect">
            <a:avLst/>
          </a:prstGeom>
          <a:noFill/>
        </p:spPr>
        <p:txBody>
          <a:bodyPr wrap="square">
            <a:spAutoFit/>
          </a:bodyPr>
          <a:lstStyle/>
          <a:p>
            <a:r>
              <a:rPr lang="en-GB" sz="800" b="1" i="0" u="none" strike="noStrike" baseline="0" dirty="0">
                <a:solidFill>
                  <a:srgbClr val="005EB8"/>
                </a:solidFill>
                <a:latin typeface="Arial" panose="020B0604020202020204" pitchFamily="34" charset="0"/>
                <a:cs typeface="Arial" panose="020B0604020202020204" pitchFamily="34" charset="0"/>
              </a:rPr>
              <a:t>Christine </a:t>
            </a:r>
            <a:br>
              <a:rPr lang="en-GB" sz="800" b="1" i="0" u="none" strike="noStrike" baseline="0" dirty="0">
                <a:solidFill>
                  <a:srgbClr val="005EB8"/>
                </a:solidFill>
                <a:latin typeface="Arial" panose="020B0604020202020204" pitchFamily="34" charset="0"/>
                <a:cs typeface="Arial" panose="020B0604020202020204" pitchFamily="34" charset="0"/>
              </a:rPr>
            </a:br>
            <a:r>
              <a:rPr lang="en-GB" sz="800" b="1" i="0" u="none" strike="noStrike" baseline="0" dirty="0">
                <a:solidFill>
                  <a:srgbClr val="005EB8"/>
                </a:solidFill>
                <a:latin typeface="Arial" panose="020B0604020202020204" pitchFamily="34" charset="0"/>
                <a:cs typeface="Arial" panose="020B0604020202020204" pitchFamily="34" charset="0"/>
              </a:rPr>
              <a:t>McGuiness: </a:t>
            </a:r>
            <a:br>
              <a:rPr lang="en-GB" sz="800" b="1"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Model &amp; </a:t>
            </a:r>
            <a:br>
              <a:rPr lang="en-GB" sz="800" b="0"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TV personality</a:t>
            </a:r>
          </a:p>
        </p:txBody>
      </p:sp>
      <p:sp>
        <p:nvSpPr>
          <p:cNvPr id="32" name="TextBox 31">
            <a:extLst>
              <a:ext uri="{FF2B5EF4-FFF2-40B4-BE49-F238E27FC236}">
                <a16:creationId xmlns:a16="http://schemas.microsoft.com/office/drawing/2014/main" id="{BA988BB9-6269-13E9-3858-67A74D921291}"/>
              </a:ext>
            </a:extLst>
          </p:cNvPr>
          <p:cNvSpPr txBox="1"/>
          <p:nvPr/>
        </p:nvSpPr>
        <p:spPr>
          <a:xfrm>
            <a:off x="1143219" y="6072386"/>
            <a:ext cx="1005563" cy="343885"/>
          </a:xfrm>
          <a:prstGeom prst="rect">
            <a:avLst/>
          </a:prstGeom>
          <a:noFill/>
        </p:spPr>
        <p:txBody>
          <a:bodyPr wrap="square">
            <a:spAutoFit/>
          </a:bodyPr>
          <a:lstStyle/>
          <a:p>
            <a:r>
              <a:rPr lang="en-GB" sz="800" b="1" i="0" u="none" strike="noStrike" baseline="0" dirty="0">
                <a:solidFill>
                  <a:srgbClr val="005EB8"/>
                </a:solidFill>
                <a:latin typeface="Arial" panose="020B0604020202020204" pitchFamily="34" charset="0"/>
                <a:cs typeface="Arial" panose="020B0604020202020204" pitchFamily="34" charset="0"/>
              </a:rPr>
              <a:t>Chris Packham</a:t>
            </a:r>
            <a:r>
              <a:rPr lang="en-GB" sz="800" b="1" i="0" u="none" strike="noStrike" baseline="0" dirty="0">
                <a:solidFill>
                  <a:srgbClr val="000000"/>
                </a:solidFill>
                <a:latin typeface="Arial" panose="020B0604020202020204" pitchFamily="34" charset="0"/>
                <a:cs typeface="Arial" panose="020B0604020202020204" pitchFamily="34" charset="0"/>
              </a:rPr>
              <a:t>: </a:t>
            </a:r>
            <a:br>
              <a:rPr lang="en-GB" sz="800" b="1"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Wildlife presenter </a:t>
            </a:r>
            <a:endParaRPr lang="en-GB" sz="800" dirty="0"/>
          </a:p>
        </p:txBody>
      </p:sp>
      <p:sp>
        <p:nvSpPr>
          <p:cNvPr id="34" name="TextBox 33">
            <a:extLst>
              <a:ext uri="{FF2B5EF4-FFF2-40B4-BE49-F238E27FC236}">
                <a16:creationId xmlns:a16="http://schemas.microsoft.com/office/drawing/2014/main" id="{B751CFE3-331F-37F8-EE97-2B34D272184D}"/>
              </a:ext>
            </a:extLst>
          </p:cNvPr>
          <p:cNvSpPr txBox="1"/>
          <p:nvPr/>
        </p:nvSpPr>
        <p:spPr>
          <a:xfrm>
            <a:off x="2236778" y="6112550"/>
            <a:ext cx="886818" cy="338554"/>
          </a:xfrm>
          <a:prstGeom prst="rect">
            <a:avLst/>
          </a:prstGeom>
          <a:noFill/>
        </p:spPr>
        <p:txBody>
          <a:bodyPr wrap="square">
            <a:spAutoFit/>
          </a:bodyPr>
          <a:lstStyle/>
          <a:p>
            <a:r>
              <a:rPr lang="en-GB" sz="800" b="1" i="0" u="none" strike="noStrike" baseline="0" dirty="0" err="1">
                <a:solidFill>
                  <a:srgbClr val="005EB8"/>
                </a:solidFill>
                <a:latin typeface="Arial" panose="020B0604020202020204" pitchFamily="34" charset="0"/>
                <a:cs typeface="Arial" panose="020B0604020202020204" pitchFamily="34" charset="0"/>
              </a:rPr>
              <a:t>Tylan</a:t>
            </a:r>
            <a:r>
              <a:rPr lang="en-GB" sz="800" b="1" i="0" u="none" strike="noStrike" baseline="0" dirty="0">
                <a:solidFill>
                  <a:srgbClr val="005EB8"/>
                </a:solidFill>
                <a:latin typeface="Arial" panose="020B0604020202020204" pitchFamily="34" charset="0"/>
                <a:cs typeface="Arial" panose="020B0604020202020204" pitchFamily="34" charset="0"/>
              </a:rPr>
              <a:t> Grant: </a:t>
            </a:r>
            <a:br>
              <a:rPr lang="en-GB" sz="800" b="1" i="0" u="none" strike="noStrike" baseline="0" dirty="0">
                <a:solidFill>
                  <a:srgbClr val="005EB8"/>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TV Actor </a:t>
            </a:r>
            <a:endParaRPr lang="en-GB" sz="800" dirty="0"/>
          </a:p>
        </p:txBody>
      </p:sp>
      <p:sp>
        <p:nvSpPr>
          <p:cNvPr id="36" name="TextBox 35">
            <a:extLst>
              <a:ext uri="{FF2B5EF4-FFF2-40B4-BE49-F238E27FC236}">
                <a16:creationId xmlns:a16="http://schemas.microsoft.com/office/drawing/2014/main" id="{5C6957D5-C133-4072-6778-A487A430313D}"/>
              </a:ext>
            </a:extLst>
          </p:cNvPr>
          <p:cNvSpPr txBox="1"/>
          <p:nvPr/>
        </p:nvSpPr>
        <p:spPr>
          <a:xfrm>
            <a:off x="3127835" y="6101511"/>
            <a:ext cx="1005563" cy="584775"/>
          </a:xfrm>
          <a:prstGeom prst="rect">
            <a:avLst/>
          </a:prstGeom>
          <a:noFill/>
        </p:spPr>
        <p:txBody>
          <a:bodyPr wrap="square">
            <a:spAutoFit/>
          </a:bodyPr>
          <a:lstStyle/>
          <a:p>
            <a:r>
              <a:rPr lang="en-GB" sz="800" b="1" i="0" u="none" strike="noStrike" baseline="0" dirty="0">
                <a:solidFill>
                  <a:srgbClr val="005EB8"/>
                </a:solidFill>
                <a:latin typeface="Arial" panose="020B0604020202020204" pitchFamily="34" charset="0"/>
                <a:cs typeface="Arial" panose="020B0604020202020204" pitchFamily="34" charset="0"/>
              </a:rPr>
              <a:t>Samantha Stein:</a:t>
            </a:r>
            <a:r>
              <a:rPr lang="en-GB" sz="800" b="1" i="0" u="none" strike="noStrike" baseline="0" dirty="0">
                <a:solidFill>
                  <a:srgbClr val="000000"/>
                </a:solidFill>
                <a:latin typeface="Arial" panose="020B0604020202020204" pitchFamily="34" charset="0"/>
                <a:cs typeface="Arial" panose="020B0604020202020204" pitchFamily="34" charset="0"/>
              </a:rPr>
              <a:t> </a:t>
            </a:r>
            <a:br>
              <a:rPr lang="en-GB" sz="800" b="1"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YouTuber, </a:t>
            </a:r>
            <a:br>
              <a:rPr lang="en-GB" sz="800" b="0"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a:solidFill>
                  <a:srgbClr val="000000"/>
                </a:solidFill>
                <a:latin typeface="Arial" panose="020B0604020202020204" pitchFamily="34" charset="0"/>
                <a:cs typeface="Arial" panose="020B0604020202020204" pitchFamily="34" charset="0"/>
              </a:rPr>
              <a:t>known as </a:t>
            </a:r>
            <a:br>
              <a:rPr lang="en-GB" sz="800" b="0" i="0" u="none" strike="noStrike" baseline="0" dirty="0">
                <a:solidFill>
                  <a:srgbClr val="000000"/>
                </a:solidFill>
                <a:latin typeface="Arial" panose="020B0604020202020204" pitchFamily="34" charset="0"/>
                <a:cs typeface="Arial" panose="020B0604020202020204" pitchFamily="34" charset="0"/>
              </a:rPr>
            </a:br>
            <a:r>
              <a:rPr lang="en-GB" sz="800" b="0" i="0" u="none" strike="noStrike" baseline="0" dirty="0" err="1">
                <a:solidFill>
                  <a:srgbClr val="000000"/>
                </a:solidFill>
                <a:latin typeface="Arial" panose="020B0604020202020204" pitchFamily="34" charset="0"/>
                <a:cs typeface="Arial" panose="020B0604020202020204" pitchFamily="34" charset="0"/>
              </a:rPr>
              <a:t>Yo</a:t>
            </a:r>
            <a:r>
              <a:rPr lang="en-GB" sz="800" b="0" i="0" u="none" strike="noStrike" baseline="0" dirty="0">
                <a:solidFill>
                  <a:srgbClr val="000000"/>
                </a:solidFill>
                <a:latin typeface="Arial" panose="020B0604020202020204" pitchFamily="34" charset="0"/>
                <a:cs typeface="Arial" panose="020B0604020202020204" pitchFamily="34" charset="0"/>
              </a:rPr>
              <a:t> </a:t>
            </a:r>
            <a:r>
              <a:rPr lang="en-GB" sz="800" b="0" i="0" u="none" strike="noStrike" baseline="0" dirty="0" err="1">
                <a:solidFill>
                  <a:srgbClr val="000000"/>
                </a:solidFill>
                <a:latin typeface="Arial" panose="020B0604020202020204" pitchFamily="34" charset="0"/>
                <a:cs typeface="Arial" panose="020B0604020202020204" pitchFamily="34" charset="0"/>
              </a:rPr>
              <a:t>Samdy</a:t>
            </a:r>
            <a:r>
              <a:rPr lang="en-GB" sz="800" b="0" i="0" u="none" strike="noStrike" baseline="0" dirty="0">
                <a:solidFill>
                  <a:srgbClr val="000000"/>
                </a:solidFill>
                <a:latin typeface="Arial" panose="020B0604020202020204" pitchFamily="34" charset="0"/>
                <a:cs typeface="Arial" panose="020B0604020202020204" pitchFamily="34" charset="0"/>
              </a:rPr>
              <a:t> Sam </a:t>
            </a:r>
            <a:endParaRPr lang="en-GB" sz="800" dirty="0"/>
          </a:p>
        </p:txBody>
      </p:sp>
      <p:pic>
        <p:nvPicPr>
          <p:cNvPr id="1026" name="Picture 2">
            <a:extLst>
              <a:ext uri="{FF2B5EF4-FFF2-40B4-BE49-F238E27FC236}">
                <a16:creationId xmlns:a16="http://schemas.microsoft.com/office/drawing/2014/main" id="{8A9847B3-18FF-7499-2D47-5DD508868F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5134" y="227198"/>
            <a:ext cx="1751054" cy="102167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F654FD6-919B-0346-16F5-05A081916E84}"/>
              </a:ext>
            </a:extLst>
          </p:cNvPr>
          <p:cNvSpPr txBox="1"/>
          <p:nvPr/>
        </p:nvSpPr>
        <p:spPr>
          <a:xfrm>
            <a:off x="315746" y="6947210"/>
            <a:ext cx="4399129" cy="307777"/>
          </a:xfrm>
          <a:prstGeom prst="rect">
            <a:avLst/>
          </a:prstGeom>
          <a:solidFill>
            <a:schemeClr val="bg1"/>
          </a:solidFill>
        </p:spPr>
        <p:txBody>
          <a:bodyPr wrap="square" rtlCol="0">
            <a:spAutoFit/>
          </a:bodyPr>
          <a:lstStyle/>
          <a:p>
            <a:pPr algn="ctr"/>
            <a:r>
              <a:rPr lang="en-GB" sz="1400" b="1" dirty="0">
                <a:solidFill>
                  <a:srgbClr val="78BE20"/>
                </a:solidFill>
              </a:rPr>
              <a:t>cypf.berkshirehealthcare.nhs.uk/neurodiversity</a:t>
            </a:r>
          </a:p>
        </p:txBody>
      </p:sp>
    </p:spTree>
    <p:extLst>
      <p:ext uri="{BB962C8B-B14F-4D97-AF65-F5344CB8AC3E}">
        <p14:creationId xmlns:p14="http://schemas.microsoft.com/office/powerpoint/2010/main" val="24110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6B8E0-5393-9343-B34F-D15A005DB540}"/>
              </a:ext>
            </a:extLst>
          </p:cNvPr>
          <p:cNvSpPr txBox="1"/>
          <p:nvPr/>
        </p:nvSpPr>
        <p:spPr>
          <a:xfrm>
            <a:off x="471340" y="405353"/>
            <a:ext cx="4613616" cy="3431709"/>
          </a:xfrm>
          <a:prstGeom prst="rect">
            <a:avLst/>
          </a:prstGeom>
          <a:noFill/>
        </p:spPr>
        <p:txBody>
          <a:bodyPr wrap="square" rtlCol="0">
            <a:spAutoFit/>
          </a:bodyPr>
          <a:lstStyle/>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Making and spending time with friends</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such as preferring one friend or a small group of friends, needing time alone, preferring friends with similar interests, finding socialising exhausting.</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Non-verbal communication</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such as preferring not to use eye contact a lot, finding it harder to ‘read’ other people’s body language and facial expressions.</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Routines and familiarity</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perhaps preferring to know what is happening, and liking to do things in a certain way.</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Hand or body movements</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such as moving your hands or body in a way that feels right/helpful to you.</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Sensory sensitivity or interests</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err="1">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eg</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 liking certain sensations, and finding others harder to cope with (e.g. noise, light, tastes, texture).</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Spending a lot of time on your hobbies and things you like</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B3221D98-9B25-9A4E-A7B2-983B0DF9C946}"/>
              </a:ext>
            </a:extLst>
          </p:cNvPr>
          <p:cNvPicPr>
            <a:picLocks noChangeAspect="1"/>
          </p:cNvPicPr>
          <p:nvPr/>
        </p:nvPicPr>
        <p:blipFill>
          <a:blip r:embed="rId2"/>
          <a:stretch>
            <a:fillRect/>
          </a:stretch>
        </p:blipFill>
        <p:spPr>
          <a:xfrm>
            <a:off x="471340" y="3773663"/>
            <a:ext cx="3453889" cy="982080"/>
          </a:xfrm>
          <a:prstGeom prst="rect">
            <a:avLst/>
          </a:prstGeom>
        </p:spPr>
      </p:pic>
      <p:sp>
        <p:nvSpPr>
          <p:cNvPr id="3" name="TextBox 2">
            <a:extLst>
              <a:ext uri="{FF2B5EF4-FFF2-40B4-BE49-F238E27FC236}">
                <a16:creationId xmlns:a16="http://schemas.microsoft.com/office/drawing/2014/main" id="{FCD479BD-F0E3-794F-9795-F4F69AB5B12C}"/>
              </a:ext>
            </a:extLst>
          </p:cNvPr>
          <p:cNvSpPr txBox="1"/>
          <p:nvPr/>
        </p:nvSpPr>
        <p:spPr>
          <a:xfrm>
            <a:off x="401800" y="3817917"/>
            <a:ext cx="3453889" cy="892552"/>
          </a:xfrm>
          <a:prstGeom prst="rect">
            <a:avLst/>
          </a:prstGeom>
          <a:noFill/>
        </p:spPr>
        <p:txBody>
          <a:bodyPr wrap="square" rtlCol="0">
            <a:spAutoFit/>
          </a:bodyPr>
          <a:lstStyle/>
          <a:p>
            <a:pPr marL="93663">
              <a:spcAft>
                <a:spcPts val="600"/>
              </a:spcAft>
            </a:pPr>
            <a:r>
              <a:rPr lang="en-GB" sz="1400" b="1" dirty="0">
                <a:solidFill>
                  <a:srgbClr val="005EB8"/>
                </a:solidFill>
                <a:latin typeface="Arial" panose="020B0604020202020204" pitchFamily="34" charset="0"/>
                <a:cs typeface="Arial" panose="020B0604020202020204" pitchFamily="34" charset="0"/>
              </a:rPr>
              <a:t>Scan me!</a:t>
            </a:r>
          </a:p>
          <a:p>
            <a:pPr marL="93663"/>
            <a:r>
              <a:rPr lang="en-GB" sz="1100" dirty="0">
                <a:solidFill>
                  <a:srgbClr val="005EB8"/>
                </a:solidFill>
                <a:latin typeface="Arial" panose="020B0604020202020204" pitchFamily="34" charset="0"/>
                <a:cs typeface="Arial" panose="020B0604020202020204" pitchFamily="34" charset="0"/>
              </a:rPr>
              <a:t>Scan Me! Listen to other autistic young people explaining autism from their perspective </a:t>
            </a:r>
            <a:r>
              <a:rPr lang="en-GB" sz="1100" dirty="0">
                <a:solidFill>
                  <a:srgbClr val="005EB8"/>
                </a:solidFill>
                <a:latin typeface="Arial" panose="020B0604020202020204" pitchFamily="34" charset="0"/>
                <a:cs typeface="Arial" panose="020B0604020202020204" pitchFamily="34" charset="0"/>
                <a:hlinkClick r:id="rId3"/>
              </a:rPr>
              <a:t>https://youtu.be/xTLUYda-0O8</a:t>
            </a:r>
            <a:r>
              <a:rPr lang="en-GB" sz="1100" dirty="0">
                <a:solidFill>
                  <a:srgbClr val="005EB8"/>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3BEE5D68-C4B1-7A4D-918B-A80805AC1B6C}"/>
              </a:ext>
            </a:extLst>
          </p:cNvPr>
          <p:cNvSpPr txBox="1"/>
          <p:nvPr/>
        </p:nvSpPr>
        <p:spPr>
          <a:xfrm>
            <a:off x="5818154" y="405353"/>
            <a:ext cx="4494769" cy="1395254"/>
          </a:xfrm>
          <a:prstGeom prst="rect">
            <a:avLst/>
          </a:prstGeom>
          <a:noFill/>
        </p:spPr>
        <p:txBody>
          <a:bodyPr wrap="square" rtlCol="0">
            <a:spAutoFit/>
          </a:bodyPr>
          <a:lstStyle/>
          <a:p>
            <a:pPr marL="0" marR="0" lvl="0" indent="0" algn="l" defTabSz="497754" rtl="0" eaLnBrk="1" fontAlgn="auto" latinLnBrk="0" hangingPunct="1">
              <a:lnSpc>
                <a:spcPct val="100000"/>
              </a:lnSpc>
              <a:spcBef>
                <a:spcPts val="1200"/>
              </a:spcBef>
              <a:spcAft>
                <a:spcPts val="800"/>
              </a:spcAft>
              <a:buClrTx/>
              <a:buSzTx/>
              <a:buFontTx/>
              <a:buNone/>
              <a:tabLst>
                <a:tab pos="540385" algn="l"/>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mn-cs"/>
              </a:rPr>
              <a:t>Making sense of your autism diagnosis</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For some people, getting an autism diagnosis is a relief. Other people might feel surprised or worried. There is no ‘right way’ to feel.</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rPr>
              <a:t>Being autistic doesn’t change who you are, and you are the same person you were before you found out you were autistic. Knowing you are autistic can help you to learn more about yourself.</a:t>
            </a:r>
          </a:p>
        </p:txBody>
      </p:sp>
      <p:sp>
        <p:nvSpPr>
          <p:cNvPr id="12" name="TextBox 11">
            <a:extLst>
              <a:ext uri="{FF2B5EF4-FFF2-40B4-BE49-F238E27FC236}">
                <a16:creationId xmlns:a16="http://schemas.microsoft.com/office/drawing/2014/main" id="{8360BF16-8996-0844-B772-E41E7FE42AB5}"/>
              </a:ext>
            </a:extLst>
          </p:cNvPr>
          <p:cNvSpPr txBox="1"/>
          <p:nvPr/>
        </p:nvSpPr>
        <p:spPr>
          <a:xfrm>
            <a:off x="464990" y="693498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A20762BF-24B6-864A-A125-73E132AEBEBC}"/>
              </a:ext>
            </a:extLst>
          </p:cNvPr>
          <p:cNvSpPr txBox="1"/>
          <p:nvPr/>
        </p:nvSpPr>
        <p:spPr>
          <a:xfrm>
            <a:off x="9952038" y="694133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3</a:t>
            </a:r>
          </a:p>
        </p:txBody>
      </p:sp>
      <p:pic>
        <p:nvPicPr>
          <p:cNvPr id="10" name="Picture 9">
            <a:extLst>
              <a:ext uri="{FF2B5EF4-FFF2-40B4-BE49-F238E27FC236}">
                <a16:creationId xmlns:a16="http://schemas.microsoft.com/office/drawing/2014/main" id="{BD80A707-0CA1-1B43-BF8A-7AE609AAECC3}"/>
              </a:ext>
            </a:extLst>
          </p:cNvPr>
          <p:cNvPicPr>
            <a:picLocks noChangeAspect="1"/>
          </p:cNvPicPr>
          <p:nvPr/>
        </p:nvPicPr>
        <p:blipFill>
          <a:blip r:embed="rId4"/>
          <a:stretch>
            <a:fillRect/>
          </a:stretch>
        </p:blipFill>
        <p:spPr>
          <a:xfrm>
            <a:off x="5818153" y="3262683"/>
            <a:ext cx="3453889" cy="1263556"/>
          </a:xfrm>
          <a:prstGeom prst="rect">
            <a:avLst/>
          </a:prstGeom>
        </p:spPr>
      </p:pic>
      <p:sp>
        <p:nvSpPr>
          <p:cNvPr id="11" name="TextBox 10">
            <a:extLst>
              <a:ext uri="{FF2B5EF4-FFF2-40B4-BE49-F238E27FC236}">
                <a16:creationId xmlns:a16="http://schemas.microsoft.com/office/drawing/2014/main" id="{F035497D-06A9-934B-8780-5A1DB0243662}"/>
              </a:ext>
            </a:extLst>
          </p:cNvPr>
          <p:cNvSpPr txBox="1"/>
          <p:nvPr/>
        </p:nvSpPr>
        <p:spPr>
          <a:xfrm>
            <a:off x="401800" y="4992880"/>
            <a:ext cx="4287378" cy="671979"/>
          </a:xfrm>
          <a:prstGeom prst="rect">
            <a:avLst/>
          </a:prstGeom>
          <a:noFill/>
        </p:spPr>
        <p:txBody>
          <a:bodyPr wrap="square" rtlCol="0">
            <a:spAutoFit/>
          </a:bodyPr>
          <a:lstStyle/>
          <a:p>
            <a:pPr marL="93663">
              <a:spcAft>
                <a:spcPts val="200"/>
              </a:spcAft>
            </a:pPr>
            <a:r>
              <a:rPr lang="en-GB" sz="1400" b="1" dirty="0">
                <a:solidFill>
                  <a:schemeClr val="bg1"/>
                </a:solidFill>
                <a:latin typeface="Arial" panose="020B0604020202020204" pitchFamily="34" charset="0"/>
                <a:cs typeface="Arial" panose="020B0604020202020204" pitchFamily="34" charset="0"/>
              </a:rPr>
              <a:t>Scan me!</a:t>
            </a:r>
          </a:p>
          <a:p>
            <a:pPr marL="93663"/>
            <a:r>
              <a:rPr lang="en-GB" sz="1100" dirty="0">
                <a:solidFill>
                  <a:schemeClr val="bg1"/>
                </a:solidFill>
                <a:latin typeface="Arial" panose="020B0604020202020204" pitchFamily="34" charset="0"/>
                <a:cs typeface="Arial" panose="020B0604020202020204" pitchFamily="34" charset="0"/>
              </a:rPr>
              <a:t>For a short video about autistic strengths https://www.youtube.com/watch?v=l1tAEQ0AYEk</a:t>
            </a:r>
          </a:p>
        </p:txBody>
      </p:sp>
      <p:pic>
        <p:nvPicPr>
          <p:cNvPr id="5" name="Picture 4">
            <a:extLst>
              <a:ext uri="{FF2B5EF4-FFF2-40B4-BE49-F238E27FC236}">
                <a16:creationId xmlns:a16="http://schemas.microsoft.com/office/drawing/2014/main" id="{1C1FCA20-337F-09DB-22F1-E9F4AF1AE615}"/>
              </a:ext>
            </a:extLst>
          </p:cNvPr>
          <p:cNvPicPr>
            <a:picLocks noChangeAspect="1"/>
          </p:cNvPicPr>
          <p:nvPr/>
        </p:nvPicPr>
        <p:blipFill>
          <a:blip r:embed="rId5"/>
          <a:stretch>
            <a:fillRect/>
          </a:stretch>
        </p:blipFill>
        <p:spPr>
          <a:xfrm>
            <a:off x="4034729" y="3738663"/>
            <a:ext cx="944551" cy="938611"/>
          </a:xfrm>
          <a:prstGeom prst="rect">
            <a:avLst/>
          </a:prstGeom>
        </p:spPr>
      </p:pic>
      <p:pic>
        <p:nvPicPr>
          <p:cNvPr id="9" name="Picture 8">
            <a:extLst>
              <a:ext uri="{FF2B5EF4-FFF2-40B4-BE49-F238E27FC236}">
                <a16:creationId xmlns:a16="http://schemas.microsoft.com/office/drawing/2014/main" id="{658466F8-3140-F173-B9A6-0080BEBD6F3B}"/>
              </a:ext>
            </a:extLst>
          </p:cNvPr>
          <p:cNvPicPr>
            <a:picLocks noChangeAspect="1"/>
          </p:cNvPicPr>
          <p:nvPr/>
        </p:nvPicPr>
        <p:blipFill>
          <a:blip r:embed="rId6"/>
          <a:stretch>
            <a:fillRect/>
          </a:stretch>
        </p:blipFill>
        <p:spPr>
          <a:xfrm>
            <a:off x="4034729" y="4884408"/>
            <a:ext cx="902825" cy="891396"/>
          </a:xfrm>
          <a:prstGeom prst="rect">
            <a:avLst/>
          </a:prstGeom>
        </p:spPr>
      </p:pic>
      <p:sp>
        <p:nvSpPr>
          <p:cNvPr id="15" name="TextBox 14">
            <a:extLst>
              <a:ext uri="{FF2B5EF4-FFF2-40B4-BE49-F238E27FC236}">
                <a16:creationId xmlns:a16="http://schemas.microsoft.com/office/drawing/2014/main" id="{CBD3D1E0-8F93-227A-6430-3B701B800D15}"/>
              </a:ext>
            </a:extLst>
          </p:cNvPr>
          <p:cNvSpPr txBox="1"/>
          <p:nvPr/>
        </p:nvSpPr>
        <p:spPr>
          <a:xfrm>
            <a:off x="471340" y="5901996"/>
            <a:ext cx="3453889" cy="1154162"/>
          </a:xfrm>
          <a:prstGeom prst="rect">
            <a:avLst/>
          </a:prstGeom>
          <a:solidFill>
            <a:srgbClr val="78BE20"/>
          </a:solidFill>
        </p:spPr>
        <p:txBody>
          <a:bodyPr wrap="square" rtlCol="0">
            <a:spAutoFit/>
          </a:bodyPr>
          <a:lstStyle/>
          <a:p>
            <a:r>
              <a:rPr lang="en-GB" sz="1400" b="1" i="0" u="none" strike="noStrike" baseline="0" dirty="0">
                <a:solidFill>
                  <a:srgbClr val="FFFFFF"/>
                </a:solidFill>
                <a:latin typeface="Arial" panose="020B0604020202020204" pitchFamily="34" charset="0"/>
                <a:cs typeface="Arial" panose="020B0604020202020204" pitchFamily="34" charset="0"/>
              </a:rPr>
              <a:t>Scan me! </a:t>
            </a:r>
          </a:p>
          <a:p>
            <a:r>
              <a:rPr lang="en-GB" sz="1100" b="0" i="0" u="none" strike="noStrike" baseline="0" dirty="0">
                <a:solidFill>
                  <a:srgbClr val="FFFFFF"/>
                </a:solidFill>
                <a:latin typeface="Arial" panose="020B0604020202020204" pitchFamily="34" charset="0"/>
                <a:cs typeface="Arial" panose="020B0604020202020204" pitchFamily="34" charset="0"/>
              </a:rPr>
              <a:t>More videos of autistic young people talking about autism and what this means to them </a:t>
            </a:r>
            <a:r>
              <a:rPr lang="en-GB" sz="1100" b="0" i="0" u="none" strike="noStrike" baseline="0" dirty="0">
                <a:solidFill>
                  <a:schemeClr val="bg1"/>
                </a:solidFill>
                <a:latin typeface="Arial" panose="020B0604020202020204" pitchFamily="34" charset="0"/>
                <a:cs typeface="Arial" panose="020B0604020202020204" pitchFamily="34" charset="0"/>
              </a:rPr>
              <a:t>https://www.ambitiousaboutautism.org.uk/understanding-autism/preparing-for-adulthood/making-sense-of-your-autism-diagnosis </a:t>
            </a:r>
            <a:endParaRPr lang="en-GB" sz="1100"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9D0CDF55-D88A-C031-EFFF-EBAED23BB6B3}"/>
              </a:ext>
            </a:extLst>
          </p:cNvPr>
          <p:cNvPicPr>
            <a:picLocks noChangeAspect="1"/>
          </p:cNvPicPr>
          <p:nvPr/>
        </p:nvPicPr>
        <p:blipFill>
          <a:blip r:embed="rId7"/>
          <a:stretch>
            <a:fillRect/>
          </a:stretch>
        </p:blipFill>
        <p:spPr>
          <a:xfrm>
            <a:off x="4011579" y="5951783"/>
            <a:ext cx="925975" cy="914400"/>
          </a:xfrm>
          <a:prstGeom prst="rect">
            <a:avLst/>
          </a:prstGeom>
        </p:spPr>
      </p:pic>
      <p:pic>
        <p:nvPicPr>
          <p:cNvPr id="18" name="Picture 17">
            <a:extLst>
              <a:ext uri="{FF2B5EF4-FFF2-40B4-BE49-F238E27FC236}">
                <a16:creationId xmlns:a16="http://schemas.microsoft.com/office/drawing/2014/main" id="{9F2668E1-8BF2-8A42-C8F9-95601398FF70}"/>
              </a:ext>
            </a:extLst>
          </p:cNvPr>
          <p:cNvPicPr>
            <a:picLocks noChangeAspect="1"/>
          </p:cNvPicPr>
          <p:nvPr/>
        </p:nvPicPr>
        <p:blipFill>
          <a:blip r:embed="rId2"/>
          <a:stretch>
            <a:fillRect/>
          </a:stretch>
        </p:blipFill>
        <p:spPr>
          <a:xfrm>
            <a:off x="5823800" y="1835419"/>
            <a:ext cx="3453889" cy="1328652"/>
          </a:xfrm>
          <a:prstGeom prst="rect">
            <a:avLst/>
          </a:prstGeom>
        </p:spPr>
      </p:pic>
      <p:sp>
        <p:nvSpPr>
          <p:cNvPr id="19" name="TextBox 18">
            <a:extLst>
              <a:ext uri="{FF2B5EF4-FFF2-40B4-BE49-F238E27FC236}">
                <a16:creationId xmlns:a16="http://schemas.microsoft.com/office/drawing/2014/main" id="{DADB8CE1-43D2-395C-8D19-5574AF76B40F}"/>
              </a:ext>
            </a:extLst>
          </p:cNvPr>
          <p:cNvSpPr txBox="1"/>
          <p:nvPr/>
        </p:nvSpPr>
        <p:spPr>
          <a:xfrm>
            <a:off x="5714827" y="1835419"/>
            <a:ext cx="3523427" cy="1231106"/>
          </a:xfrm>
          <a:prstGeom prst="rect">
            <a:avLst/>
          </a:prstGeom>
          <a:noFill/>
        </p:spPr>
        <p:txBody>
          <a:bodyPr wrap="square" rtlCol="0">
            <a:spAutoFit/>
          </a:bodyPr>
          <a:lstStyle/>
          <a:p>
            <a:pPr marL="93663">
              <a:spcAft>
                <a:spcPts val="600"/>
              </a:spcAft>
            </a:pPr>
            <a:r>
              <a:rPr lang="en-GB" sz="1400" b="1" dirty="0">
                <a:solidFill>
                  <a:srgbClr val="005EB8"/>
                </a:solidFill>
                <a:latin typeface="Arial" panose="020B0604020202020204" pitchFamily="34" charset="0"/>
                <a:cs typeface="Arial" panose="020B0604020202020204" pitchFamily="34" charset="0"/>
              </a:rPr>
              <a:t>Scan me! </a:t>
            </a:r>
          </a:p>
          <a:p>
            <a:pPr marL="93663">
              <a:spcAft>
                <a:spcPts val="600"/>
              </a:spcAft>
            </a:pPr>
            <a:r>
              <a:rPr lang="en-GB" sz="1100" dirty="0">
                <a:solidFill>
                  <a:srgbClr val="005EB8"/>
                </a:solidFill>
                <a:latin typeface="Arial" panose="020B0604020202020204" pitchFamily="34" charset="0"/>
                <a:cs typeface="Arial" panose="020B0604020202020204" pitchFamily="34" charset="0"/>
              </a:rPr>
              <a:t>Georgia (14 years old) explains how she had a negative experience when she first researched autism, but now feels comfortable to ask for support and is happier with her friendships https://www.youtube.com/watch?v=oP5xJxoLWXg</a:t>
            </a:r>
          </a:p>
        </p:txBody>
      </p:sp>
      <p:sp>
        <p:nvSpPr>
          <p:cNvPr id="20" name="TextBox 19">
            <a:extLst>
              <a:ext uri="{FF2B5EF4-FFF2-40B4-BE49-F238E27FC236}">
                <a16:creationId xmlns:a16="http://schemas.microsoft.com/office/drawing/2014/main" id="{7218BE68-81B1-2395-E37B-44DFA7CEA0AE}"/>
              </a:ext>
            </a:extLst>
          </p:cNvPr>
          <p:cNvSpPr txBox="1"/>
          <p:nvPr/>
        </p:nvSpPr>
        <p:spPr>
          <a:xfrm>
            <a:off x="5714827" y="3301061"/>
            <a:ext cx="3453889" cy="1179810"/>
          </a:xfrm>
          <a:prstGeom prst="rect">
            <a:avLst/>
          </a:prstGeom>
          <a:noFill/>
        </p:spPr>
        <p:txBody>
          <a:bodyPr wrap="square" rtlCol="0">
            <a:spAutoFit/>
          </a:bodyPr>
          <a:lstStyle/>
          <a:p>
            <a:pPr marL="93663">
              <a:spcAft>
                <a:spcPts val="200"/>
              </a:spcAft>
            </a:pPr>
            <a:r>
              <a:rPr lang="en-GB" sz="1400" b="1" dirty="0">
                <a:solidFill>
                  <a:schemeClr val="bg1"/>
                </a:solidFill>
                <a:latin typeface="Arial" panose="020B0604020202020204" pitchFamily="34" charset="0"/>
                <a:cs typeface="Arial" panose="020B0604020202020204" pitchFamily="34" charset="0"/>
              </a:rPr>
              <a:t>Scan me!</a:t>
            </a:r>
          </a:p>
          <a:p>
            <a:pPr marL="93663"/>
            <a:r>
              <a:rPr lang="en-GB" sz="1100" dirty="0">
                <a:solidFill>
                  <a:schemeClr val="bg1"/>
                </a:solidFill>
                <a:latin typeface="Arial" panose="020B0604020202020204" pitchFamily="34" charset="0"/>
                <a:cs typeface="Arial" panose="020B0604020202020204" pitchFamily="34" charset="0"/>
              </a:rPr>
              <a:t>Eliza (19) is autistic and has ADHD. Rae (24) is also autistic. They talk about being autistic, what they struggle with, how they cope, and what they want non-autistic people to know. https://www.youtube.com/watch?v=q3E3Q6tiESA</a:t>
            </a:r>
          </a:p>
        </p:txBody>
      </p:sp>
      <p:sp>
        <p:nvSpPr>
          <p:cNvPr id="21" name="TextBox 20">
            <a:extLst>
              <a:ext uri="{FF2B5EF4-FFF2-40B4-BE49-F238E27FC236}">
                <a16:creationId xmlns:a16="http://schemas.microsoft.com/office/drawing/2014/main" id="{7035D2AD-7C6A-ACAE-5705-100BCE409891}"/>
              </a:ext>
            </a:extLst>
          </p:cNvPr>
          <p:cNvSpPr txBox="1"/>
          <p:nvPr/>
        </p:nvSpPr>
        <p:spPr>
          <a:xfrm>
            <a:off x="5818152" y="4710469"/>
            <a:ext cx="3453889" cy="1154162"/>
          </a:xfrm>
          <a:prstGeom prst="rect">
            <a:avLst/>
          </a:prstGeom>
          <a:solidFill>
            <a:srgbClr val="78BE20"/>
          </a:solidFill>
        </p:spPr>
        <p:txBody>
          <a:bodyPr wrap="square" rtlCol="0">
            <a:spAutoFit/>
          </a:bodyPr>
          <a:lstStyle/>
          <a:p>
            <a:r>
              <a:rPr lang="en-GB" sz="1400" b="1" i="0" u="none" strike="noStrike" baseline="0" dirty="0">
                <a:solidFill>
                  <a:srgbClr val="FFFFFF"/>
                </a:solidFill>
                <a:latin typeface="Arial" panose="020B0604020202020204" pitchFamily="34" charset="0"/>
                <a:cs typeface="Arial" panose="020B0604020202020204" pitchFamily="34" charset="0"/>
              </a:rPr>
              <a:t>Scan me! </a:t>
            </a:r>
          </a:p>
          <a:p>
            <a:r>
              <a:rPr lang="en-GB" sz="1100" b="0" i="0" u="none" strike="noStrike" baseline="0" dirty="0">
                <a:solidFill>
                  <a:srgbClr val="FFFFFF"/>
                </a:solidFill>
                <a:latin typeface="Arial" panose="020B0604020202020204" pitchFamily="34" charset="0"/>
                <a:cs typeface="Arial" panose="020B0604020202020204" pitchFamily="34" charset="0"/>
              </a:rPr>
              <a:t>For ‘Know Yourself’ resources from the National Autistic Society &amp; guides to understanding yourself https://www.autism.org.uk/advice-and-guidance/topics/resources-for-autistic-teenagers</a:t>
            </a:r>
          </a:p>
          <a:p>
            <a:endParaRPr lang="en-GB" sz="11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D76CCFB-D2DF-0098-61C2-EFF657327975}"/>
              </a:ext>
            </a:extLst>
          </p:cNvPr>
          <p:cNvPicPr>
            <a:picLocks noChangeAspect="1"/>
          </p:cNvPicPr>
          <p:nvPr/>
        </p:nvPicPr>
        <p:blipFill>
          <a:blip r:embed="rId4"/>
          <a:stretch>
            <a:fillRect/>
          </a:stretch>
        </p:blipFill>
        <p:spPr>
          <a:xfrm>
            <a:off x="471340" y="4836918"/>
            <a:ext cx="3453889" cy="938886"/>
          </a:xfrm>
          <a:prstGeom prst="rect">
            <a:avLst/>
          </a:prstGeom>
        </p:spPr>
      </p:pic>
      <p:sp>
        <p:nvSpPr>
          <p:cNvPr id="23" name="TextBox 22">
            <a:extLst>
              <a:ext uri="{FF2B5EF4-FFF2-40B4-BE49-F238E27FC236}">
                <a16:creationId xmlns:a16="http://schemas.microsoft.com/office/drawing/2014/main" id="{BE8C075E-8616-6E73-74DA-4998EE132A49}"/>
              </a:ext>
            </a:extLst>
          </p:cNvPr>
          <p:cNvSpPr txBox="1"/>
          <p:nvPr/>
        </p:nvSpPr>
        <p:spPr>
          <a:xfrm>
            <a:off x="401800" y="4928077"/>
            <a:ext cx="4287378" cy="671979"/>
          </a:xfrm>
          <a:prstGeom prst="rect">
            <a:avLst/>
          </a:prstGeom>
          <a:noFill/>
        </p:spPr>
        <p:txBody>
          <a:bodyPr wrap="square" rtlCol="0">
            <a:spAutoFit/>
          </a:bodyPr>
          <a:lstStyle/>
          <a:p>
            <a:pPr marL="93663">
              <a:spcAft>
                <a:spcPts val="200"/>
              </a:spcAft>
            </a:pPr>
            <a:r>
              <a:rPr lang="en-GB" sz="1400" b="1" dirty="0">
                <a:solidFill>
                  <a:schemeClr val="bg1"/>
                </a:solidFill>
                <a:latin typeface="Arial" panose="020B0604020202020204" pitchFamily="34" charset="0"/>
                <a:cs typeface="Arial" panose="020B0604020202020204" pitchFamily="34" charset="0"/>
              </a:rPr>
              <a:t>Scan me!</a:t>
            </a:r>
          </a:p>
          <a:p>
            <a:pPr marL="93663"/>
            <a:r>
              <a:rPr lang="en-GB" sz="1100" dirty="0">
                <a:solidFill>
                  <a:schemeClr val="bg1"/>
                </a:solidFill>
                <a:latin typeface="Arial" panose="020B0604020202020204" pitchFamily="34" charset="0"/>
                <a:cs typeface="Arial" panose="020B0604020202020204" pitchFamily="34" charset="0"/>
              </a:rPr>
              <a:t>For a short video about autistic strengths https://www.youtube.com/watch?v=l1tAEQ0AYEk</a:t>
            </a:r>
          </a:p>
        </p:txBody>
      </p:sp>
      <p:sp>
        <p:nvSpPr>
          <p:cNvPr id="24" name="TextBox 23">
            <a:extLst>
              <a:ext uri="{FF2B5EF4-FFF2-40B4-BE49-F238E27FC236}">
                <a16:creationId xmlns:a16="http://schemas.microsoft.com/office/drawing/2014/main" id="{C5AA3A4A-DB91-D3A3-0347-E7476C5DE32E}"/>
              </a:ext>
            </a:extLst>
          </p:cNvPr>
          <p:cNvSpPr txBox="1"/>
          <p:nvPr/>
        </p:nvSpPr>
        <p:spPr>
          <a:xfrm>
            <a:off x="5818151" y="5986633"/>
            <a:ext cx="3453889" cy="984885"/>
          </a:xfrm>
          <a:prstGeom prst="rect">
            <a:avLst/>
          </a:prstGeom>
          <a:solidFill>
            <a:srgbClr val="ED8B00"/>
          </a:solidFill>
        </p:spPr>
        <p:txBody>
          <a:bodyPr wrap="square" rtlCol="0">
            <a:spAutoFit/>
          </a:bodyPr>
          <a:lstStyle/>
          <a:p>
            <a:r>
              <a:rPr lang="en-GB" sz="1400" b="1" i="0" u="none" strike="noStrike" baseline="0" dirty="0">
                <a:solidFill>
                  <a:srgbClr val="FFFFFF"/>
                </a:solidFill>
                <a:latin typeface="Arial" panose="020B0604020202020204" pitchFamily="34" charset="0"/>
                <a:cs typeface="Arial" panose="020B0604020202020204" pitchFamily="34" charset="0"/>
              </a:rPr>
              <a:t>Scan me! </a:t>
            </a:r>
          </a:p>
          <a:p>
            <a:r>
              <a:rPr lang="en-GB" sz="1100" b="0" i="0" u="none" strike="noStrike" baseline="0" dirty="0">
                <a:solidFill>
                  <a:srgbClr val="FFFFFF"/>
                </a:solidFill>
                <a:latin typeface="Arial" panose="020B0604020202020204" pitchFamily="34" charset="0"/>
                <a:cs typeface="Arial" panose="020B0604020202020204" pitchFamily="34" charset="0"/>
              </a:rPr>
              <a:t>Visit the “Autism Understood” website for information about autism, which was put together by autistic young people</a:t>
            </a:r>
            <a:br>
              <a:rPr lang="en-GB" sz="1100" b="0" i="0" u="none" strike="noStrike" baseline="0" dirty="0">
                <a:solidFill>
                  <a:srgbClr val="FFFFFF"/>
                </a:solidFill>
                <a:latin typeface="Arial" panose="020B0604020202020204" pitchFamily="34" charset="0"/>
                <a:cs typeface="Arial" panose="020B0604020202020204" pitchFamily="34" charset="0"/>
              </a:rPr>
            </a:br>
            <a:endParaRPr lang="en-GB" sz="1100" dirty="0">
              <a:solidFill>
                <a:schemeClr val="bg1"/>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B6900147-511A-3F6E-6A60-867E1F67EC33}"/>
              </a:ext>
            </a:extLst>
          </p:cNvPr>
          <p:cNvPicPr>
            <a:picLocks noChangeAspect="1"/>
          </p:cNvPicPr>
          <p:nvPr/>
        </p:nvPicPr>
        <p:blipFill>
          <a:blip r:embed="rId8"/>
          <a:stretch>
            <a:fillRect/>
          </a:stretch>
        </p:blipFill>
        <p:spPr>
          <a:xfrm>
            <a:off x="9354566" y="2114469"/>
            <a:ext cx="925975" cy="895937"/>
          </a:xfrm>
          <a:prstGeom prst="rect">
            <a:avLst/>
          </a:prstGeom>
        </p:spPr>
      </p:pic>
      <p:pic>
        <p:nvPicPr>
          <p:cNvPr id="28" name="Picture 27">
            <a:extLst>
              <a:ext uri="{FF2B5EF4-FFF2-40B4-BE49-F238E27FC236}">
                <a16:creationId xmlns:a16="http://schemas.microsoft.com/office/drawing/2014/main" id="{0C751563-C9CF-FECB-568F-D5AC7429CEDB}"/>
              </a:ext>
            </a:extLst>
          </p:cNvPr>
          <p:cNvPicPr>
            <a:picLocks noChangeAspect="1"/>
          </p:cNvPicPr>
          <p:nvPr/>
        </p:nvPicPr>
        <p:blipFill>
          <a:blip r:embed="rId9"/>
          <a:stretch>
            <a:fillRect/>
          </a:stretch>
        </p:blipFill>
        <p:spPr>
          <a:xfrm>
            <a:off x="9335599" y="3409606"/>
            <a:ext cx="925975" cy="879894"/>
          </a:xfrm>
          <a:prstGeom prst="rect">
            <a:avLst/>
          </a:prstGeom>
        </p:spPr>
      </p:pic>
      <p:pic>
        <p:nvPicPr>
          <p:cNvPr id="30" name="Picture 29">
            <a:extLst>
              <a:ext uri="{FF2B5EF4-FFF2-40B4-BE49-F238E27FC236}">
                <a16:creationId xmlns:a16="http://schemas.microsoft.com/office/drawing/2014/main" id="{49A7D2A4-3C95-A3E7-C9F3-890CEEF8F7D9}"/>
              </a:ext>
            </a:extLst>
          </p:cNvPr>
          <p:cNvPicPr>
            <a:picLocks noChangeAspect="1"/>
          </p:cNvPicPr>
          <p:nvPr/>
        </p:nvPicPr>
        <p:blipFill>
          <a:blip r:embed="rId10"/>
          <a:stretch>
            <a:fillRect/>
          </a:stretch>
        </p:blipFill>
        <p:spPr>
          <a:xfrm>
            <a:off x="9354566" y="4787111"/>
            <a:ext cx="902825" cy="920151"/>
          </a:xfrm>
          <a:prstGeom prst="rect">
            <a:avLst/>
          </a:prstGeom>
        </p:spPr>
      </p:pic>
      <p:pic>
        <p:nvPicPr>
          <p:cNvPr id="32" name="Picture 31">
            <a:extLst>
              <a:ext uri="{FF2B5EF4-FFF2-40B4-BE49-F238E27FC236}">
                <a16:creationId xmlns:a16="http://schemas.microsoft.com/office/drawing/2014/main" id="{4A0436AC-C692-8566-25AD-BD1C2C7FEF73}"/>
              </a:ext>
            </a:extLst>
          </p:cNvPr>
          <p:cNvPicPr>
            <a:picLocks noChangeAspect="1"/>
          </p:cNvPicPr>
          <p:nvPr/>
        </p:nvPicPr>
        <p:blipFill>
          <a:blip r:embed="rId11"/>
          <a:stretch>
            <a:fillRect/>
          </a:stretch>
        </p:blipFill>
        <p:spPr>
          <a:xfrm>
            <a:off x="9376107" y="5951783"/>
            <a:ext cx="925975" cy="937404"/>
          </a:xfrm>
          <a:prstGeom prst="rect">
            <a:avLst/>
          </a:prstGeom>
        </p:spPr>
      </p:pic>
    </p:spTree>
    <p:extLst>
      <p:ext uri="{BB962C8B-B14F-4D97-AF65-F5344CB8AC3E}">
        <p14:creationId xmlns:p14="http://schemas.microsoft.com/office/powerpoint/2010/main" val="2043217511"/>
      </p:ext>
    </p:extLst>
  </p:cSld>
  <p:clrMapOvr>
    <a:masterClrMapping/>
  </p:clrMapOvr>
</p:sld>
</file>

<file path=ppt/theme/theme1.xml><?xml version="1.0" encoding="utf-8"?>
<a:theme xmlns:a="http://schemas.openxmlformats.org/drawingml/2006/main" name="Office Theme">
  <a:themeElements>
    <a:clrScheme name="CYPF">
      <a:dk1>
        <a:srgbClr val="231F20"/>
      </a:dk1>
      <a:lt1>
        <a:srgbClr val="FFFFFF"/>
      </a:lt1>
      <a:dk2>
        <a:srgbClr val="425563"/>
      </a:dk2>
      <a:lt2>
        <a:srgbClr val="FFFFFF"/>
      </a:lt2>
      <a:accent1>
        <a:srgbClr val="005EB8"/>
      </a:accent1>
      <a:accent2>
        <a:srgbClr val="78BE20"/>
      </a:accent2>
      <a:accent3>
        <a:srgbClr val="768692"/>
      </a:accent3>
      <a:accent4>
        <a:srgbClr val="ED8B00"/>
      </a:accent4>
      <a:accent5>
        <a:srgbClr val="425563"/>
      </a:accent5>
      <a:accent6>
        <a:srgbClr val="E8EDEE"/>
      </a:accent6>
      <a:hlink>
        <a:srgbClr val="0072CE"/>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2BFBC7725A94458E52958B80442CD5" ma:contentTypeVersion="18" ma:contentTypeDescription="Create a new document." ma:contentTypeScope="" ma:versionID="d25458626598d5467b54e94afa8672ca">
  <xsd:schema xmlns:xsd="http://www.w3.org/2001/XMLSchema" xmlns:xs="http://www.w3.org/2001/XMLSchema" xmlns:p="http://schemas.microsoft.com/office/2006/metadata/properties" xmlns:ns2="273fcbb0-5ce4-4fa4-9261-8588994c73ad" xmlns:ns3="b994558f-f605-473a-9756-9fe7c0794e26" xmlns:ns4="663efad9-fd10-41f0-a65c-61f56871e16c" targetNamespace="http://schemas.microsoft.com/office/2006/metadata/properties" ma:root="true" ma:fieldsID="196e809e810c0cb89d00233dd8eaa254" ns2:_="" ns3:_="" ns4:_="">
    <xsd:import namespace="273fcbb0-5ce4-4fa4-9261-8588994c73ad"/>
    <xsd:import namespace="b994558f-f605-473a-9756-9fe7c0794e26"/>
    <xsd:import namespace="663efad9-fd10-41f0-a65c-61f56871e1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fcbb0-5ce4-4fa4-9261-8588994c7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042bd8-3dcf-48b7-a826-1eac47215ab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94558f-f605-473a-9756-9fe7c0794e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3efad9-fd10-41f0-a65c-61f56871e16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330339a-da32-493f-b362-d57c731fbfd3}" ma:internalName="TaxCatchAll" ma:showField="CatchAllData" ma:web="b994558f-f605-473a-9756-9fe7c0794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3fcbb0-5ce4-4fa4-9261-8588994c73ad">
      <Terms xmlns="http://schemas.microsoft.com/office/infopath/2007/PartnerControls"/>
    </lcf76f155ced4ddcb4097134ff3c332f>
    <TaxCatchAll xmlns="663efad9-fd10-41f0-a65c-61f56871e16c" xsi:nil="true"/>
  </documentManagement>
</p:properties>
</file>

<file path=customXml/itemProps1.xml><?xml version="1.0" encoding="utf-8"?>
<ds:datastoreItem xmlns:ds="http://schemas.openxmlformats.org/officeDocument/2006/customXml" ds:itemID="{2BB7406C-6CE8-4D04-B01E-0ED67BEAA347}">
  <ds:schemaRefs>
    <ds:schemaRef ds:uri="http://schemas.microsoft.com/sharepoint/v3/contenttype/forms"/>
  </ds:schemaRefs>
</ds:datastoreItem>
</file>

<file path=customXml/itemProps2.xml><?xml version="1.0" encoding="utf-8"?>
<ds:datastoreItem xmlns:ds="http://schemas.openxmlformats.org/officeDocument/2006/customXml" ds:itemID="{9EDE8557-7703-4F63-A5E5-1A9A11DDD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fcbb0-5ce4-4fa4-9261-8588994c73ad"/>
    <ds:schemaRef ds:uri="b994558f-f605-473a-9756-9fe7c0794e26"/>
    <ds:schemaRef ds:uri="663efad9-fd10-41f0-a65c-61f56871e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1B91FD-F285-401B-9938-E56F1C6C8E3B}">
  <ds:schemaRefs>
    <ds:schemaRef ds:uri="http://schemas.microsoft.com/office/2006/metadata/properties"/>
    <ds:schemaRef ds:uri="http://schemas.microsoft.com/office/infopath/2007/PartnerControls"/>
    <ds:schemaRef ds:uri="273fcbb0-5ce4-4fa4-9261-8588994c73ad"/>
    <ds:schemaRef ds:uri="663efad9-fd10-41f0-a65c-61f56871e16c"/>
  </ds:schemaRefs>
</ds:datastoreItem>
</file>

<file path=docProps/app.xml><?xml version="1.0" encoding="utf-8"?>
<Properties xmlns="http://schemas.openxmlformats.org/officeDocument/2006/extended-properties" xmlns:vt="http://schemas.openxmlformats.org/officeDocument/2006/docPropsVTypes">
  <Template>Office Theme</Template>
  <TotalTime>7501</TotalTime>
  <Words>1034</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Merryweather</dc:creator>
  <cp:lastModifiedBy>Louise Boorman</cp:lastModifiedBy>
  <cp:revision>27</cp:revision>
  <dcterms:created xsi:type="dcterms:W3CDTF">2021-04-19T09:58:39Z</dcterms:created>
  <dcterms:modified xsi:type="dcterms:W3CDTF">2024-08-12T11:02:25Z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0x010100DB2BFBC7725A94458E52958B80442CD5</vt:lpwstr>
  </property>
  <property fmtid="{D5CDD505-2E9C-101B-9397-08002B2CF9AE}" pid="3" name="MediaServiceImageTags">
    <vt:lpwstr/>
  </property>
</Properties>
</file>